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9" r:id="rId3"/>
    <p:sldId id="301" r:id="rId4"/>
    <p:sldId id="306" r:id="rId5"/>
    <p:sldId id="305" r:id="rId6"/>
    <p:sldId id="309" r:id="rId7"/>
    <p:sldId id="311" r:id="rId8"/>
    <p:sldId id="310" r:id="rId9"/>
    <p:sldId id="312" r:id="rId10"/>
    <p:sldId id="313" r:id="rId11"/>
    <p:sldId id="308" r:id="rId12"/>
    <p:sldId id="315" r:id="rId13"/>
    <p:sldId id="314" r:id="rId14"/>
    <p:sldId id="316" r:id="rId15"/>
    <p:sldId id="317" r:id="rId16"/>
    <p:sldId id="319" r:id="rId17"/>
    <p:sldId id="318" r:id="rId18"/>
    <p:sldId id="320" r:id="rId19"/>
    <p:sldId id="321" r:id="rId20"/>
    <p:sldId id="322" r:id="rId21"/>
    <p:sldId id="324" r:id="rId22"/>
    <p:sldId id="323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29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49" autoAdjust="0"/>
  </p:normalViewPr>
  <p:slideViewPr>
    <p:cSldViewPr snapToGrid="0" snapToObjects="1">
      <p:cViewPr varScale="1">
        <p:scale>
          <a:sx n="76" d="100"/>
          <a:sy n="76" d="100"/>
        </p:scale>
        <p:origin x="-8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CC45A-269D-1F44-B4EA-6AA9A46367A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042F-0399-AF47-9DA0-B16345FC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8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Reducing agents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11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Reducing agents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1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dirty="0" err="1" smtClean="0"/>
              <a:t>MFF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1974 – 31%</a:t>
            </a:r>
            <a:r>
              <a:rPr lang="en-US" baseline="0" dirty="0" smtClean="0"/>
              <a:t> of welders reported getting </a:t>
            </a:r>
            <a:r>
              <a:rPr lang="en-US" baseline="0" smtClean="0"/>
              <a:t>MFF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EB22D-EB48-7E4E-BDB0-C1882783FF31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350729"/>
            <a:ext cx="9216584" cy="61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117" y="632927"/>
            <a:ext cx="7772400" cy="229111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r>
              <a:rPr lang="en-US" dirty="0" smtClean="0"/>
              <a:t>Rob Hendrickson,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Types of 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 welding </a:t>
            </a:r>
          </a:p>
          <a:p>
            <a:pPr lvl="1"/>
            <a:r>
              <a:rPr lang="en-US" dirty="0" smtClean="0"/>
              <a:t>Manual metal arc welding (</a:t>
            </a:r>
            <a:r>
              <a:rPr lang="en-US" dirty="0" err="1" smtClean="0"/>
              <a:t>MMA</a:t>
            </a:r>
            <a:r>
              <a:rPr lang="en-US" dirty="0" smtClean="0"/>
              <a:t>); stick welding</a:t>
            </a:r>
          </a:p>
          <a:p>
            <a:pPr lvl="1"/>
            <a:r>
              <a:rPr lang="en-US" dirty="0" smtClean="0"/>
              <a:t>Gas metal arc welding</a:t>
            </a:r>
          </a:p>
          <a:p>
            <a:pPr lvl="2"/>
            <a:r>
              <a:rPr lang="en-US" dirty="0" smtClean="0"/>
              <a:t>Metal inert gas </a:t>
            </a:r>
            <a:r>
              <a:rPr lang="en-US" dirty="0" smtClean="0"/>
              <a:t>(</a:t>
            </a:r>
            <a:r>
              <a:rPr lang="en-US" dirty="0" err="1" smtClean="0"/>
              <a:t>MIG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Tungsten inert gas (</a:t>
            </a:r>
            <a:r>
              <a:rPr lang="en-US" dirty="0" err="1" smtClean="0"/>
              <a:t>TIG</a:t>
            </a:r>
            <a:r>
              <a:rPr lang="en-US" dirty="0" smtClean="0"/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96" y="4153382"/>
            <a:ext cx="6371454" cy="270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2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Other stuff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Flux</a:t>
            </a:r>
          </a:p>
          <a:p>
            <a:pPr lvl="1"/>
            <a:r>
              <a:rPr lang="en-US" dirty="0" smtClean="0"/>
              <a:t>Cleaning agent</a:t>
            </a:r>
          </a:p>
          <a:p>
            <a:pPr lvl="1"/>
            <a:r>
              <a:rPr lang="en-US" dirty="0" smtClean="0"/>
              <a:t>Coating on electrode (filler metal)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" y="3175394"/>
            <a:ext cx="9092717" cy="355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3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Other stuff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Shielding</a:t>
            </a:r>
          </a:p>
          <a:p>
            <a:pPr lvl="1"/>
            <a:r>
              <a:rPr lang="en-US" dirty="0" smtClean="0"/>
              <a:t>Inert gas – helium, argon, CO</a:t>
            </a:r>
            <a:r>
              <a:rPr lang="en-US" baseline="-25000" dirty="0" smtClean="0"/>
              <a:t>2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" y="2918565"/>
            <a:ext cx="9065743" cy="385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7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Joining methods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Lower temperature processes:</a:t>
            </a:r>
          </a:p>
          <a:p>
            <a:pPr lvl="1"/>
            <a:r>
              <a:rPr lang="en-US" dirty="0" smtClean="0"/>
              <a:t>Soldering</a:t>
            </a:r>
          </a:p>
          <a:p>
            <a:pPr lvl="1"/>
            <a:r>
              <a:rPr lang="en-US" dirty="0" smtClean="0"/>
              <a:t>Brazing</a:t>
            </a:r>
          </a:p>
          <a:p>
            <a:endParaRPr lang="en-US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93" y="2391319"/>
            <a:ext cx="6014222" cy="40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Joining methods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Flux </a:t>
            </a:r>
          </a:p>
          <a:p>
            <a:pPr lvl="1"/>
            <a:r>
              <a:rPr lang="en-US" dirty="0" smtClean="0"/>
              <a:t>Rosin (colophony; pine resin; allergenic)</a:t>
            </a:r>
          </a:p>
          <a:p>
            <a:pPr lvl="1"/>
            <a:r>
              <a:rPr lang="en-US" dirty="0" smtClean="0"/>
              <a:t>Acids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86" y="3592882"/>
            <a:ext cx="4437345" cy="29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0" y="3990952"/>
            <a:ext cx="4304776" cy="286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Exposures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retinal, vibrational, electrical, </a:t>
            </a:r>
            <a:r>
              <a:rPr lang="en-US" dirty="0" err="1" smtClean="0"/>
              <a:t>etc</a:t>
            </a:r>
            <a:r>
              <a:rPr lang="en-US" dirty="0" smtClean="0"/>
              <a:t>, hazards</a:t>
            </a:r>
          </a:p>
          <a:p>
            <a:r>
              <a:rPr lang="en-US" dirty="0" smtClean="0"/>
              <a:t>Inhalational</a:t>
            </a:r>
          </a:p>
          <a:p>
            <a:r>
              <a:rPr lang="en-US" dirty="0" smtClean="0"/>
              <a:t>Welding plume</a:t>
            </a:r>
          </a:p>
          <a:p>
            <a:pPr lvl="1"/>
            <a:r>
              <a:rPr lang="en-US" dirty="0" smtClean="0"/>
              <a:t>Metal fumes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59" y="3219189"/>
            <a:ext cx="5396541" cy="363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0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Exposures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Steel – iron oxide, zinc oxide, chromium</a:t>
            </a:r>
          </a:p>
          <a:p>
            <a:r>
              <a:rPr lang="en-US" dirty="0" smtClean="0"/>
              <a:t>Filler rods – lead, copper, zinc, silver, cadmium, magnesium, manganese</a:t>
            </a:r>
          </a:p>
          <a:p>
            <a:r>
              <a:rPr lang="en-US" dirty="0" smtClean="0"/>
              <a:t>Flux – acids, rosin </a:t>
            </a:r>
          </a:p>
        </p:txBody>
      </p:sp>
    </p:spTree>
    <p:extLst>
      <p:ext uri="{BB962C8B-B14F-4D97-AF65-F5344CB8AC3E}">
        <p14:creationId xmlns:p14="http://schemas.microsoft.com/office/powerpoint/2010/main" val="21256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Health effects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Inhalational exposures</a:t>
            </a:r>
          </a:p>
          <a:p>
            <a:pPr lvl="1"/>
            <a:r>
              <a:rPr lang="en-US" dirty="0" smtClean="0"/>
              <a:t>Metal fume fever</a:t>
            </a:r>
          </a:p>
          <a:p>
            <a:pPr lvl="1"/>
            <a:r>
              <a:rPr lang="en-US" dirty="0" smtClean="0"/>
              <a:t>Polymer fume fever</a:t>
            </a:r>
          </a:p>
          <a:p>
            <a:pPr lvl="1"/>
            <a:r>
              <a:rPr lang="en-US" dirty="0" smtClean="0"/>
              <a:t>Chemical pneumonitis</a:t>
            </a:r>
          </a:p>
          <a:p>
            <a:pPr lvl="1"/>
            <a:r>
              <a:rPr lang="en-US" dirty="0" smtClean="0"/>
              <a:t>Hypersensitivity pneumonitis</a:t>
            </a:r>
          </a:p>
          <a:p>
            <a:pPr lvl="1"/>
            <a:r>
              <a:rPr lang="en-US" dirty="0" smtClean="0"/>
              <a:t>Pulmonary pneumoconiosis / fibrosis</a:t>
            </a:r>
          </a:p>
          <a:p>
            <a:pPr lvl="1"/>
            <a:r>
              <a:rPr lang="en-US" dirty="0" smtClean="0"/>
              <a:t>Occupational asthma</a:t>
            </a:r>
          </a:p>
          <a:p>
            <a:pPr lvl="1"/>
            <a:r>
              <a:rPr lang="en-US" dirty="0" smtClean="0"/>
              <a:t>Lung cancer?</a:t>
            </a:r>
          </a:p>
        </p:txBody>
      </p:sp>
    </p:spTree>
    <p:extLst>
      <p:ext uri="{BB962C8B-B14F-4D97-AF65-F5344CB8AC3E}">
        <p14:creationId xmlns:p14="http://schemas.microsoft.com/office/powerpoint/2010/main" val="1766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Metal fume fever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Zinc, copper, manganese, chromium, iron, and nickel </a:t>
            </a:r>
          </a:p>
          <a:p>
            <a:r>
              <a:rPr lang="en-US" dirty="0" smtClean="0"/>
              <a:t>Fume – solid particles, &lt;1 micrometer</a:t>
            </a:r>
          </a:p>
          <a:p>
            <a:r>
              <a:rPr lang="en-US" dirty="0" smtClean="0"/>
              <a:t>Delayed (4-10 hours) inflammatory reaction</a:t>
            </a:r>
          </a:p>
          <a:p>
            <a:r>
              <a:rPr lang="en-US" dirty="0" smtClean="0"/>
              <a:t>“welder’s ague”, “brass chills”, “zinc fever”, “metal shakes”</a:t>
            </a:r>
          </a:p>
        </p:txBody>
      </p:sp>
    </p:spTree>
    <p:extLst>
      <p:ext uri="{BB962C8B-B14F-4D97-AF65-F5344CB8AC3E}">
        <p14:creationId xmlns:p14="http://schemas.microsoft.com/office/powerpoint/2010/main" val="4938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Metal fume fever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Delayed (4-10): flu like symptoms</a:t>
            </a:r>
          </a:p>
          <a:p>
            <a:r>
              <a:rPr lang="en-US" dirty="0" err="1" smtClean="0"/>
              <a:t>CXR</a:t>
            </a:r>
            <a:r>
              <a:rPr lang="en-US" dirty="0" smtClean="0"/>
              <a:t> normal </a:t>
            </a:r>
          </a:p>
          <a:p>
            <a:r>
              <a:rPr lang="en-US" dirty="0" smtClean="0"/>
              <a:t>Resolves in 12-48 hours</a:t>
            </a:r>
          </a:p>
          <a:p>
            <a:r>
              <a:rPr lang="en-US" dirty="0" smtClean="0"/>
              <a:t>Cause:</a:t>
            </a:r>
          </a:p>
          <a:p>
            <a:pPr lvl="1"/>
            <a:r>
              <a:rPr lang="en-US" dirty="0" smtClean="0"/>
              <a:t>Delayed hypersensitivity</a:t>
            </a:r>
          </a:p>
          <a:p>
            <a:pPr lvl="1"/>
            <a:r>
              <a:rPr lang="en-US" dirty="0" smtClean="0"/>
              <a:t>Sensitization</a:t>
            </a:r>
          </a:p>
          <a:p>
            <a:pPr lvl="1"/>
            <a:r>
              <a:rPr lang="en-US" dirty="0" err="1" smtClean="0"/>
              <a:t>Hapten</a:t>
            </a:r>
            <a:r>
              <a:rPr lang="en-US" dirty="0" smtClean="0"/>
              <a:t>/zinc-protein conjugate</a:t>
            </a:r>
          </a:p>
          <a:p>
            <a:pPr lvl="1"/>
            <a:r>
              <a:rPr lang="en-US" dirty="0" smtClean="0"/>
              <a:t>Cytokine release</a:t>
            </a:r>
          </a:p>
          <a:p>
            <a:pPr lvl="1"/>
            <a:r>
              <a:rPr lang="en-US" dirty="0" smtClean="0"/>
              <a:t>Neutrophil activation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56" y="2367420"/>
            <a:ext cx="3258844" cy="263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15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Welding processes</a:t>
            </a:r>
          </a:p>
          <a:p>
            <a:r>
              <a:rPr lang="en-US" dirty="0" smtClean="0"/>
              <a:t>Potential </a:t>
            </a:r>
            <a:r>
              <a:rPr lang="en-US" dirty="0" err="1" smtClean="0"/>
              <a:t>toxicologic</a:t>
            </a:r>
            <a:r>
              <a:rPr lang="en-US" dirty="0" smtClean="0"/>
              <a:t> exposures</a:t>
            </a:r>
            <a:endParaRPr lang="en-US" dirty="0"/>
          </a:p>
          <a:p>
            <a:r>
              <a:rPr lang="en-US" dirty="0" smtClean="0"/>
              <a:t>Potential </a:t>
            </a:r>
            <a:r>
              <a:rPr lang="en-US" dirty="0" err="1" smtClean="0"/>
              <a:t>toxicologic</a:t>
            </a:r>
            <a:r>
              <a:rPr lang="en-US" dirty="0" smtClean="0"/>
              <a:t> syndromes</a:t>
            </a:r>
          </a:p>
        </p:txBody>
      </p:sp>
    </p:spTree>
    <p:extLst>
      <p:ext uri="{BB962C8B-B14F-4D97-AF65-F5344CB8AC3E}">
        <p14:creationId xmlns:p14="http://schemas.microsoft.com/office/powerpoint/2010/main" val="37309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Cadmium pneumonitis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opper soldering/brazing</a:t>
            </a:r>
          </a:p>
          <a:p>
            <a:r>
              <a:rPr lang="en-US" dirty="0" smtClean="0"/>
              <a:t>Cadmium-containing filler rods</a:t>
            </a:r>
          </a:p>
          <a:p>
            <a:r>
              <a:rPr lang="en-US" dirty="0" smtClean="0"/>
              <a:t>Initially looks like metal fume fever</a:t>
            </a:r>
          </a:p>
          <a:p>
            <a:r>
              <a:rPr lang="en-US" dirty="0" smtClean="0"/>
              <a:t>Then, develop pneumonitis</a:t>
            </a:r>
          </a:p>
          <a:p>
            <a:r>
              <a:rPr lang="en-US" dirty="0" smtClean="0"/>
              <a:t>20% develop fibrosis</a:t>
            </a:r>
          </a:p>
          <a:p>
            <a:pPr lvl="1"/>
            <a:r>
              <a:rPr lang="en-US" dirty="0" smtClean="0"/>
              <a:t>Restrictive </a:t>
            </a:r>
            <a:r>
              <a:rPr lang="en-US" dirty="0" err="1" smtClean="0"/>
              <a:t>PFT</a:t>
            </a:r>
            <a:endParaRPr lang="en-US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78" y="3645075"/>
            <a:ext cx="3427121" cy="32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Chemical pneumonitis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Cadmium</a:t>
            </a:r>
          </a:p>
          <a:p>
            <a:r>
              <a:rPr lang="en-US" dirty="0" smtClean="0"/>
              <a:t>Other irritants:</a:t>
            </a:r>
          </a:p>
          <a:p>
            <a:pPr lvl="1"/>
            <a:r>
              <a:rPr lang="en-US" dirty="0" smtClean="0"/>
              <a:t>Ozone </a:t>
            </a:r>
          </a:p>
          <a:p>
            <a:pPr lvl="1"/>
            <a:r>
              <a:rPr lang="en-US" dirty="0" smtClean="0"/>
              <a:t>Nitrogen dioxide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323" y="2264442"/>
            <a:ext cx="4897677" cy="459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Polymer fume fever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Pyrolyzed</a:t>
            </a:r>
            <a:r>
              <a:rPr lang="en-US" dirty="0" smtClean="0"/>
              <a:t> Teflon (polytetrafluoroethylene)</a:t>
            </a:r>
          </a:p>
          <a:p>
            <a:r>
              <a:rPr lang="en-US" dirty="0" smtClean="0"/>
              <a:t>Similar to </a:t>
            </a:r>
            <a:r>
              <a:rPr lang="en-US" dirty="0" err="1" smtClean="0"/>
              <a:t>MFF</a:t>
            </a:r>
            <a:endParaRPr lang="en-US" dirty="0" smtClean="0"/>
          </a:p>
          <a:p>
            <a:pPr lvl="1"/>
            <a:r>
              <a:rPr lang="en-US" dirty="0" smtClean="0"/>
              <a:t>Delayed onset (4-10 hours)</a:t>
            </a:r>
            <a:endParaRPr lang="en-US" dirty="0"/>
          </a:p>
          <a:p>
            <a:pPr lvl="1"/>
            <a:r>
              <a:rPr lang="en-US" dirty="0" smtClean="0"/>
              <a:t>Flu-like symptoms</a:t>
            </a:r>
          </a:p>
          <a:p>
            <a:pPr lvl="1"/>
            <a:r>
              <a:rPr lang="en-US" dirty="0" smtClean="0"/>
              <a:t>Generally have normal </a:t>
            </a:r>
            <a:r>
              <a:rPr lang="en-US" dirty="0" err="1" smtClean="0"/>
              <a:t>CXR</a:t>
            </a:r>
            <a:endParaRPr lang="en-US" dirty="0" smtClean="0"/>
          </a:p>
          <a:p>
            <a:pPr lvl="1"/>
            <a:r>
              <a:rPr lang="en-US" dirty="0" smtClean="0"/>
              <a:t>Resolves over 12-48 hours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93" y="3782861"/>
            <a:ext cx="3800007" cy="307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8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Hypersensitivity pneumonitis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Requires pre-exposure</a:t>
            </a:r>
          </a:p>
          <a:p>
            <a:r>
              <a:rPr lang="en-US" dirty="0" smtClean="0"/>
              <a:t>Generally recurrent and increasing in severity</a:t>
            </a:r>
          </a:p>
          <a:p>
            <a:r>
              <a:rPr lang="en-US" dirty="0" smtClean="0"/>
              <a:t>Cough, dyspnea, leukocytosis, diffuse infiltrates</a:t>
            </a:r>
          </a:p>
          <a:p>
            <a:r>
              <a:rPr lang="en-US" dirty="0" smtClean="0"/>
              <a:t>May be variety of substances in welding plume</a:t>
            </a:r>
          </a:p>
          <a:p>
            <a:pPr lvl="1"/>
            <a:r>
              <a:rPr lang="en-US" dirty="0" smtClean="0"/>
              <a:t>Rosin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469709" y="4430817"/>
            <a:ext cx="2718149" cy="26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2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Occupational asthma/COPD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Reversible obstructive </a:t>
            </a:r>
            <a:r>
              <a:rPr lang="en-US" dirty="0" err="1" smtClean="0"/>
              <a:t>PFTs</a:t>
            </a:r>
            <a:endParaRPr lang="en-US" dirty="0" smtClean="0"/>
          </a:p>
          <a:p>
            <a:r>
              <a:rPr lang="en-US" dirty="0" smtClean="0"/>
              <a:t>Rates of asthma low in welders (healthy worker effect?)</a:t>
            </a:r>
          </a:p>
          <a:p>
            <a:r>
              <a:rPr lang="en-US" dirty="0" smtClean="0"/>
              <a:t>Asthma associated with rosin </a:t>
            </a:r>
            <a:r>
              <a:rPr lang="en-US" dirty="0" err="1" smtClean="0"/>
              <a:t>aminoethyl</a:t>
            </a:r>
            <a:r>
              <a:rPr lang="en-US" dirty="0" smtClean="0"/>
              <a:t> ethanolamine used in solder flux</a:t>
            </a:r>
          </a:p>
        </p:txBody>
      </p:sp>
    </p:spTree>
    <p:extLst>
      <p:ext uri="{BB962C8B-B14F-4D97-AF65-F5344CB8AC3E}">
        <p14:creationId xmlns:p14="http://schemas.microsoft.com/office/powerpoint/2010/main" val="2128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Lung cancer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Association of welding and lung cancer</a:t>
            </a:r>
          </a:p>
          <a:p>
            <a:r>
              <a:rPr lang="en-US" dirty="0" err="1" smtClean="0"/>
              <a:t>IARC</a:t>
            </a:r>
            <a:r>
              <a:rPr lang="en-US" dirty="0" smtClean="0"/>
              <a:t> – welding fumes</a:t>
            </a:r>
          </a:p>
          <a:p>
            <a:pPr lvl="1"/>
            <a:r>
              <a:rPr lang="en-US" dirty="0" smtClean="0"/>
              <a:t>“possibly carcinogenic in humans”</a:t>
            </a:r>
          </a:p>
          <a:p>
            <a:pPr lvl="1"/>
            <a:r>
              <a:rPr lang="en-US" dirty="0" smtClean="0"/>
              <a:t>Confounders:  cigarette smoking, asbestos </a:t>
            </a:r>
          </a:p>
          <a:p>
            <a:r>
              <a:rPr lang="en-US" dirty="0" smtClean="0"/>
              <a:t>Arc welding of stainless steel generates hexavalent chromium (known human carcinogen)</a:t>
            </a:r>
          </a:p>
        </p:txBody>
      </p:sp>
    </p:spTree>
    <p:extLst>
      <p:ext uri="{BB962C8B-B14F-4D97-AF65-F5344CB8AC3E}">
        <p14:creationId xmlns:p14="http://schemas.microsoft.com/office/powerpoint/2010/main" val="2320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Occupational monitoring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Depends on the likely exposure</a:t>
            </a:r>
          </a:p>
          <a:p>
            <a:r>
              <a:rPr lang="en-US" dirty="0" smtClean="0"/>
              <a:t>Initial </a:t>
            </a:r>
          </a:p>
          <a:p>
            <a:pPr lvl="1"/>
            <a:r>
              <a:rPr lang="en-US" dirty="0" smtClean="0"/>
              <a:t>History, physical examination</a:t>
            </a:r>
          </a:p>
          <a:p>
            <a:pPr lvl="1"/>
            <a:r>
              <a:rPr lang="en-US" dirty="0" smtClean="0"/>
              <a:t>Cadmium:  </a:t>
            </a:r>
          </a:p>
          <a:p>
            <a:pPr lvl="2"/>
            <a:r>
              <a:rPr lang="en-US" dirty="0" smtClean="0"/>
              <a:t>Initial </a:t>
            </a:r>
            <a:r>
              <a:rPr lang="en-US" dirty="0" err="1" smtClean="0"/>
              <a:t>UCd</a:t>
            </a:r>
            <a:r>
              <a:rPr lang="en-US" dirty="0" smtClean="0"/>
              <a:t>, </a:t>
            </a:r>
            <a:r>
              <a:rPr lang="en-US" dirty="0" err="1" smtClean="0"/>
              <a:t>BCd</a:t>
            </a:r>
            <a:r>
              <a:rPr lang="en-US" dirty="0" smtClean="0"/>
              <a:t>, </a:t>
            </a:r>
            <a:r>
              <a:rPr lang="en-US" dirty="0" err="1" smtClean="0"/>
              <a:t>beta2</a:t>
            </a:r>
            <a:r>
              <a:rPr lang="en-US" dirty="0" smtClean="0"/>
              <a:t> </a:t>
            </a:r>
            <a:r>
              <a:rPr lang="en-US" dirty="0" err="1" smtClean="0"/>
              <a:t>microglobulin</a:t>
            </a:r>
            <a:endParaRPr lang="en-US" dirty="0" smtClean="0"/>
          </a:p>
          <a:p>
            <a:pPr lvl="2"/>
            <a:r>
              <a:rPr lang="en-US" dirty="0" smtClean="0"/>
              <a:t>At least annual</a:t>
            </a:r>
          </a:p>
          <a:p>
            <a:pPr lvl="1"/>
            <a:r>
              <a:rPr lang="en-US" dirty="0" smtClean="0"/>
              <a:t>Zinc:</a:t>
            </a:r>
          </a:p>
          <a:p>
            <a:pPr lvl="2"/>
            <a:r>
              <a:rPr lang="en-US" dirty="0" smtClean="0"/>
              <a:t>Initial </a:t>
            </a:r>
            <a:r>
              <a:rPr lang="en-US" dirty="0" err="1" smtClean="0"/>
              <a:t>CXR</a:t>
            </a:r>
            <a:r>
              <a:rPr lang="en-US" dirty="0" smtClean="0"/>
              <a:t> and </a:t>
            </a:r>
            <a:r>
              <a:rPr lang="en-US" dirty="0" err="1" smtClean="0"/>
              <a:t>PFTs</a:t>
            </a:r>
            <a:endParaRPr lang="en-US" dirty="0" smtClean="0"/>
          </a:p>
          <a:p>
            <a:pPr lvl="2"/>
            <a:r>
              <a:rPr lang="en-US" dirty="0" smtClean="0"/>
              <a:t>At least annual</a:t>
            </a:r>
          </a:p>
        </p:txBody>
      </p:sp>
    </p:spTree>
    <p:extLst>
      <p:ext uri="{BB962C8B-B14F-4D97-AF65-F5344CB8AC3E}">
        <p14:creationId xmlns:p14="http://schemas.microsoft.com/office/powerpoint/2010/main" val="33655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Occupational safety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OSHA requires “Hazard Communication” for all employees </a:t>
            </a:r>
          </a:p>
          <a:p>
            <a:pPr lvl="1"/>
            <a:r>
              <a:rPr lang="en-US" dirty="0" smtClean="0"/>
              <a:t>Worker position to avoid inhalation, </a:t>
            </a:r>
            <a:r>
              <a:rPr lang="en-US" dirty="0" err="1" smtClean="0"/>
              <a:t>e.g</a:t>
            </a:r>
            <a:r>
              <a:rPr lang="en-US" dirty="0" smtClean="0"/>
              <a:t> upwind</a:t>
            </a:r>
          </a:p>
          <a:p>
            <a:pPr lvl="1"/>
            <a:r>
              <a:rPr lang="en-US" dirty="0" smtClean="0"/>
              <a:t>Ventilation – outdoors, exhaust systems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32" y="3729436"/>
            <a:ext cx="3483018" cy="298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6" y="3729436"/>
            <a:ext cx="2136997" cy="31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5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Occupational safety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OSHA requires “Hazard Communication” for all employees </a:t>
            </a:r>
          </a:p>
          <a:p>
            <a:pPr lvl="1"/>
            <a:r>
              <a:rPr lang="en-US" dirty="0" smtClean="0"/>
              <a:t>Worker position to avoid inhalation, </a:t>
            </a:r>
            <a:r>
              <a:rPr lang="en-US" dirty="0" err="1" smtClean="0"/>
              <a:t>e.g</a:t>
            </a:r>
            <a:r>
              <a:rPr lang="en-US" dirty="0" smtClean="0"/>
              <a:t> upwind</a:t>
            </a:r>
          </a:p>
          <a:p>
            <a:pPr lvl="1"/>
            <a:r>
              <a:rPr lang="en-US" dirty="0" smtClean="0"/>
              <a:t>Ventilation – outdoors, exhaust systems</a:t>
            </a:r>
          </a:p>
          <a:p>
            <a:pPr lvl="1"/>
            <a:r>
              <a:rPr lang="en-US" dirty="0" smtClean="0"/>
              <a:t>Respiratory protection</a:t>
            </a:r>
          </a:p>
          <a:p>
            <a:pPr lvl="2"/>
            <a:r>
              <a:rPr lang="en-US" dirty="0" smtClean="0"/>
              <a:t>If airborne concentrations are above action levels set by OSHA</a:t>
            </a:r>
          </a:p>
        </p:txBody>
      </p:sp>
    </p:spTree>
    <p:extLst>
      <p:ext uri="{BB962C8B-B14F-4D97-AF65-F5344CB8AC3E}">
        <p14:creationId xmlns:p14="http://schemas.microsoft.com/office/powerpoint/2010/main" val="28539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Melting metal</a:t>
            </a:r>
          </a:p>
          <a:p>
            <a:r>
              <a:rPr lang="en-US" dirty="0" smtClean="0"/>
              <a:t>Exposures to metal fumes, inhalational</a:t>
            </a:r>
          </a:p>
          <a:p>
            <a:r>
              <a:rPr lang="en-US" dirty="0" smtClean="0"/>
              <a:t>Lung toxicities:  fume fevers, </a:t>
            </a:r>
            <a:r>
              <a:rPr lang="en-US" dirty="0" err="1" smtClean="0"/>
              <a:t>pneumonitides</a:t>
            </a:r>
            <a:endParaRPr lang="en-US" dirty="0"/>
          </a:p>
          <a:p>
            <a:r>
              <a:rPr lang="en-US" dirty="0" smtClean="0"/>
              <a:t>Possibility of occupational asthma and lung cancer</a:t>
            </a:r>
          </a:p>
          <a:p>
            <a:r>
              <a:rPr lang="en-US" dirty="0" smtClean="0"/>
              <a:t>Protection – control of welding fumes </a:t>
            </a:r>
          </a:p>
        </p:txBody>
      </p:sp>
    </p:spTree>
    <p:extLst>
      <p:ext uri="{BB962C8B-B14F-4D97-AF65-F5344CB8AC3E}">
        <p14:creationId xmlns:p14="http://schemas.microsoft.com/office/powerpoint/2010/main" val="31185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welding?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 and discussion…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brucesussman.com/wp-content/uploads/2011/12/ohsu-tram-view-portland-mt-hood-oreg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2587"/>
            <a:ext cx="9254067" cy="5205413"/>
          </a:xfrm>
          <a:prstGeom prst="rect">
            <a:avLst/>
          </a:prstGeom>
          <a:noFill/>
        </p:spPr>
      </p:pic>
      <p:pic>
        <p:nvPicPr>
          <p:cNvPr id="15366" name="Picture 6" descr="http://continuumliving.us/wp-content/uploads/2011/12/logo_oh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1828800" cy="182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33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welding?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welding?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Joining pieces of metal together</a:t>
            </a:r>
          </a:p>
          <a:p>
            <a:pPr lvl="1"/>
            <a:r>
              <a:rPr lang="en-US" dirty="0" smtClean="0"/>
              <a:t>Melting both metals</a:t>
            </a:r>
          </a:p>
          <a:p>
            <a:r>
              <a:rPr lang="en-US" dirty="0" smtClean="0"/>
              <a:t>Requires:</a:t>
            </a:r>
          </a:p>
          <a:p>
            <a:pPr lvl="1"/>
            <a:r>
              <a:rPr lang="en-US" dirty="0" smtClean="0"/>
              <a:t>Heat</a:t>
            </a:r>
          </a:p>
          <a:p>
            <a:pPr lvl="1"/>
            <a:r>
              <a:rPr lang="en-US" dirty="0" smtClean="0"/>
              <a:t>Filler metal</a:t>
            </a:r>
          </a:p>
          <a:p>
            <a:pPr lvl="1"/>
            <a:r>
              <a:rPr lang="en-US" dirty="0" smtClean="0"/>
              <a:t>Base metal </a:t>
            </a:r>
            <a:endParaRPr lang="en-US" dirty="0" smtClean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2807420"/>
            <a:ext cx="5411244" cy="359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37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Types of 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welding</a:t>
            </a:r>
          </a:p>
          <a:p>
            <a:pPr lvl="1"/>
            <a:r>
              <a:rPr lang="en-US" dirty="0" smtClean="0"/>
              <a:t>Oxy-acetylene</a:t>
            </a: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" y="3829518"/>
            <a:ext cx="6286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43" y="2056465"/>
            <a:ext cx="4568623" cy="253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Types of 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welding</a:t>
            </a:r>
          </a:p>
          <a:p>
            <a:pPr lvl="1"/>
            <a:r>
              <a:rPr lang="en-US" dirty="0" smtClean="0"/>
              <a:t>Oxy-acetylene</a:t>
            </a:r>
          </a:p>
          <a:p>
            <a:pPr lvl="1"/>
            <a:r>
              <a:rPr lang="en-US" dirty="0"/>
              <a:t>Cutting – high velocity oxygen</a:t>
            </a:r>
          </a:p>
          <a:p>
            <a:pPr lvl="1"/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56" y="3305041"/>
            <a:ext cx="6240430" cy="3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Types of 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 welding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5" y="2593216"/>
            <a:ext cx="8192022" cy="39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27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Types of welding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 welding </a:t>
            </a:r>
          </a:p>
          <a:p>
            <a:pPr lvl="1"/>
            <a:r>
              <a:rPr lang="en-US" dirty="0" smtClean="0"/>
              <a:t>Manual metal arc welding (</a:t>
            </a:r>
            <a:r>
              <a:rPr lang="en-US" dirty="0" err="1" smtClean="0"/>
              <a:t>MMA</a:t>
            </a:r>
            <a:r>
              <a:rPr lang="en-US" dirty="0" smtClean="0"/>
              <a:t>); stick welding</a:t>
            </a:r>
          </a:p>
          <a:p>
            <a:pPr lvl="2"/>
            <a:r>
              <a:rPr lang="en-US" dirty="0" smtClean="0"/>
              <a:t>Consumable stick electrode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6" y="3251026"/>
            <a:ext cx="6934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6933</TotalTime>
  <Words>692</Words>
  <Application>Microsoft Office PowerPoint</Application>
  <PresentationFormat>On-screen Show (4:3)</PresentationFormat>
  <Paragraphs>170</Paragraphs>
  <Slides>30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Black</vt:lpstr>
      <vt:lpstr>Welding</vt:lpstr>
      <vt:lpstr>Objectives</vt:lpstr>
      <vt:lpstr>What is welding?</vt:lpstr>
      <vt:lpstr>What is welding?</vt:lpstr>
      <vt:lpstr>What is welding?</vt:lpstr>
      <vt:lpstr>Types of welding</vt:lpstr>
      <vt:lpstr>Types of welding</vt:lpstr>
      <vt:lpstr>Types of welding</vt:lpstr>
      <vt:lpstr>Types of welding</vt:lpstr>
      <vt:lpstr>Types of welding</vt:lpstr>
      <vt:lpstr>Other stuff </vt:lpstr>
      <vt:lpstr>Other stuff </vt:lpstr>
      <vt:lpstr>Joining methods</vt:lpstr>
      <vt:lpstr>Joining methods</vt:lpstr>
      <vt:lpstr>Exposures</vt:lpstr>
      <vt:lpstr>Exposures</vt:lpstr>
      <vt:lpstr>Health effects</vt:lpstr>
      <vt:lpstr>Metal fume fever</vt:lpstr>
      <vt:lpstr>Metal fume fever</vt:lpstr>
      <vt:lpstr>Cadmium pneumonitis</vt:lpstr>
      <vt:lpstr>Chemical pneumonitis </vt:lpstr>
      <vt:lpstr>Polymer fume fever</vt:lpstr>
      <vt:lpstr>Hypersensitivity pneumonitis</vt:lpstr>
      <vt:lpstr>Occupational asthma/COPD</vt:lpstr>
      <vt:lpstr>Lung cancer</vt:lpstr>
      <vt:lpstr>Occupational monitoring</vt:lpstr>
      <vt:lpstr>Occupational safety</vt:lpstr>
      <vt:lpstr>Occupational safety</vt:lpstr>
      <vt:lpstr>Welding</vt:lpstr>
      <vt:lpstr>Questions and discussion…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Biomonitoring, biomarkers, environmental sampling, PPE, pre-employment screening</dc:title>
  <dc:creator>Rob Hendrickson</dc:creator>
  <cp:lastModifiedBy>Rob Hendrickson</cp:lastModifiedBy>
  <cp:revision>43</cp:revision>
  <dcterms:created xsi:type="dcterms:W3CDTF">2016-12-10T05:14:56Z</dcterms:created>
  <dcterms:modified xsi:type="dcterms:W3CDTF">2017-02-01T23:51:09Z</dcterms:modified>
</cp:coreProperties>
</file>